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7" r:id="rId2"/>
    <p:sldId id="259" r:id="rId3"/>
    <p:sldId id="262" r:id="rId4"/>
    <p:sldId id="263" r:id="rId5"/>
    <p:sldId id="261" r:id="rId6"/>
    <p:sldId id="266" r:id="rId7"/>
    <p:sldId id="276" r:id="rId8"/>
    <p:sldId id="277" r:id="rId9"/>
    <p:sldId id="283" r:id="rId10"/>
    <p:sldId id="278" r:id="rId11"/>
    <p:sldId id="264" r:id="rId12"/>
    <p:sldId id="268" r:id="rId13"/>
    <p:sldId id="269" r:id="rId14"/>
    <p:sldId id="271" r:id="rId15"/>
    <p:sldId id="272" r:id="rId16"/>
    <p:sldId id="273" r:id="rId17"/>
    <p:sldId id="281" r:id="rId18"/>
    <p:sldId id="282" r:id="rId19"/>
    <p:sldId id="284" r:id="rId20"/>
    <p:sldId id="270" r:id="rId21"/>
    <p:sldId id="267" r:id="rId22"/>
    <p:sldId id="280" r:id="rId23"/>
    <p:sldId id="265"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42" autoAdjust="0"/>
    <p:restoredTop sz="86395"/>
  </p:normalViewPr>
  <p:slideViewPr>
    <p:cSldViewPr snapToGrid="0" snapToObjects="1">
      <p:cViewPr>
        <p:scale>
          <a:sx n="100" d="100"/>
          <a:sy n="100" d="100"/>
        </p:scale>
        <p:origin x="-114"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9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DCC50-190E-5541-BB1F-FD50FCE98220}" type="datetimeFigureOut">
              <a:rPr lang="ru-RU" smtClean="0"/>
              <a:t>28.03.2019</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ru-RU"/>
              <a:t>Образец текста
Второй уровень
Третий уровень
Четвертый уровень
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4498DF-85EA-FC4B-B685-94EE309BC593}" type="slidenum">
              <a:rPr lang="ru-RU" smtClean="0"/>
              <a:t>‹#›</a:t>
            </a:fld>
            <a:endParaRPr lang="ru-RU"/>
          </a:p>
        </p:txBody>
      </p:sp>
    </p:spTree>
    <p:extLst>
      <p:ext uri="{BB962C8B-B14F-4D97-AF65-F5344CB8AC3E}">
        <p14:creationId xmlns:p14="http://schemas.microsoft.com/office/powerpoint/2010/main" val="112864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8B4498DF-85EA-FC4B-B685-94EE309BC593}" type="slidenum">
              <a:rPr lang="ru-RU" smtClean="0"/>
              <a:t>16</a:t>
            </a:fld>
            <a:endParaRPr lang="ru-RU"/>
          </a:p>
        </p:txBody>
      </p:sp>
    </p:spTree>
    <p:extLst>
      <p:ext uri="{BB962C8B-B14F-4D97-AF65-F5344CB8AC3E}">
        <p14:creationId xmlns:p14="http://schemas.microsoft.com/office/powerpoint/2010/main" val="2992150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C119F7-5900-4249-9E9C-185BDE5C5AD5}" type="datetimeFigureOut">
              <a:rPr lang="en-US" smtClean="0"/>
              <a:t>3/28/2019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E9A69-844E-B14A-B75C-2E7675C5546E}" type="slidenum">
              <a:rPr lang="en-US" smtClean="0"/>
              <a:t>‹#›</a:t>
            </a:fld>
            <a:endParaRPr lang="en-US"/>
          </a:p>
        </p:txBody>
      </p:sp>
    </p:spTree>
    <p:extLst>
      <p:ext uri="{BB962C8B-B14F-4D97-AF65-F5344CB8AC3E}">
        <p14:creationId xmlns:p14="http://schemas.microsoft.com/office/powerpoint/2010/main" val="200172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C119F7-5900-4249-9E9C-185BDE5C5AD5}" type="datetimeFigureOut">
              <a:rPr lang="en-US" smtClean="0"/>
              <a:t>3/28/2019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E9A69-844E-B14A-B75C-2E7675C5546E}" type="slidenum">
              <a:rPr lang="en-US" smtClean="0"/>
              <a:t>‹#›</a:t>
            </a:fld>
            <a:endParaRPr lang="en-US"/>
          </a:p>
        </p:txBody>
      </p:sp>
    </p:spTree>
    <p:extLst>
      <p:ext uri="{BB962C8B-B14F-4D97-AF65-F5344CB8AC3E}">
        <p14:creationId xmlns:p14="http://schemas.microsoft.com/office/powerpoint/2010/main" val="3026749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C119F7-5900-4249-9E9C-185BDE5C5AD5}" type="datetimeFigureOut">
              <a:rPr lang="en-US" smtClean="0"/>
              <a:t>3/28/2019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E9A69-844E-B14A-B75C-2E7675C5546E}" type="slidenum">
              <a:rPr lang="en-US" smtClean="0"/>
              <a:t>‹#›</a:t>
            </a:fld>
            <a:endParaRPr lang="en-US"/>
          </a:p>
        </p:txBody>
      </p:sp>
    </p:spTree>
    <p:extLst>
      <p:ext uri="{BB962C8B-B14F-4D97-AF65-F5344CB8AC3E}">
        <p14:creationId xmlns:p14="http://schemas.microsoft.com/office/powerpoint/2010/main" val="219094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C119F7-5900-4249-9E9C-185BDE5C5AD5}" type="datetimeFigureOut">
              <a:rPr lang="en-US" smtClean="0"/>
              <a:t>3/28/2019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E9A69-844E-B14A-B75C-2E7675C5546E}" type="slidenum">
              <a:rPr lang="en-US" smtClean="0"/>
              <a:t>‹#›</a:t>
            </a:fld>
            <a:endParaRPr lang="en-US"/>
          </a:p>
        </p:txBody>
      </p:sp>
    </p:spTree>
    <p:extLst>
      <p:ext uri="{BB962C8B-B14F-4D97-AF65-F5344CB8AC3E}">
        <p14:creationId xmlns:p14="http://schemas.microsoft.com/office/powerpoint/2010/main" val="4200659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C119F7-5900-4249-9E9C-185BDE5C5AD5}" type="datetimeFigureOut">
              <a:rPr lang="en-US" smtClean="0"/>
              <a:t>3/28/2019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E9A69-844E-B14A-B75C-2E7675C5546E}" type="slidenum">
              <a:rPr lang="en-US" smtClean="0"/>
              <a:t>‹#›</a:t>
            </a:fld>
            <a:endParaRPr lang="en-US"/>
          </a:p>
        </p:txBody>
      </p:sp>
    </p:spTree>
    <p:extLst>
      <p:ext uri="{BB962C8B-B14F-4D97-AF65-F5344CB8AC3E}">
        <p14:creationId xmlns:p14="http://schemas.microsoft.com/office/powerpoint/2010/main" val="994888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C119F7-5900-4249-9E9C-185BDE5C5AD5}" type="datetimeFigureOut">
              <a:rPr lang="en-US" smtClean="0"/>
              <a:t>3/28/2019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E9A69-844E-B14A-B75C-2E7675C5546E}" type="slidenum">
              <a:rPr lang="en-US" smtClean="0"/>
              <a:t>‹#›</a:t>
            </a:fld>
            <a:endParaRPr lang="en-US"/>
          </a:p>
        </p:txBody>
      </p:sp>
    </p:spTree>
    <p:extLst>
      <p:ext uri="{BB962C8B-B14F-4D97-AF65-F5344CB8AC3E}">
        <p14:creationId xmlns:p14="http://schemas.microsoft.com/office/powerpoint/2010/main" val="41688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C119F7-5900-4249-9E9C-185BDE5C5AD5}" type="datetimeFigureOut">
              <a:rPr lang="en-US" smtClean="0"/>
              <a:t>3/28/2019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1E9A69-844E-B14A-B75C-2E7675C5546E}" type="slidenum">
              <a:rPr lang="en-US" smtClean="0"/>
              <a:t>‹#›</a:t>
            </a:fld>
            <a:endParaRPr lang="en-US"/>
          </a:p>
        </p:txBody>
      </p:sp>
    </p:spTree>
    <p:extLst>
      <p:ext uri="{BB962C8B-B14F-4D97-AF65-F5344CB8AC3E}">
        <p14:creationId xmlns:p14="http://schemas.microsoft.com/office/powerpoint/2010/main" val="3191847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C119F7-5900-4249-9E9C-185BDE5C5AD5}" type="datetimeFigureOut">
              <a:rPr lang="en-US" smtClean="0"/>
              <a:t>3/28/2019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1E9A69-844E-B14A-B75C-2E7675C5546E}" type="slidenum">
              <a:rPr lang="en-US" smtClean="0"/>
              <a:t>‹#›</a:t>
            </a:fld>
            <a:endParaRPr lang="en-US"/>
          </a:p>
        </p:txBody>
      </p:sp>
    </p:spTree>
    <p:extLst>
      <p:ext uri="{BB962C8B-B14F-4D97-AF65-F5344CB8AC3E}">
        <p14:creationId xmlns:p14="http://schemas.microsoft.com/office/powerpoint/2010/main" val="431378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C119F7-5900-4249-9E9C-185BDE5C5AD5}" type="datetimeFigureOut">
              <a:rPr lang="en-US" smtClean="0"/>
              <a:t>3/28/2019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1E9A69-844E-B14A-B75C-2E7675C5546E}" type="slidenum">
              <a:rPr lang="en-US" smtClean="0"/>
              <a:t>‹#›</a:t>
            </a:fld>
            <a:endParaRPr lang="en-US"/>
          </a:p>
        </p:txBody>
      </p:sp>
    </p:spTree>
    <p:extLst>
      <p:ext uri="{BB962C8B-B14F-4D97-AF65-F5344CB8AC3E}">
        <p14:creationId xmlns:p14="http://schemas.microsoft.com/office/powerpoint/2010/main" val="2008625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C119F7-5900-4249-9E9C-185BDE5C5AD5}" type="datetimeFigureOut">
              <a:rPr lang="en-US" smtClean="0"/>
              <a:t>3/28/2019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E9A69-844E-B14A-B75C-2E7675C5546E}" type="slidenum">
              <a:rPr lang="en-US" smtClean="0"/>
              <a:t>‹#›</a:t>
            </a:fld>
            <a:endParaRPr lang="en-US"/>
          </a:p>
        </p:txBody>
      </p:sp>
    </p:spTree>
    <p:extLst>
      <p:ext uri="{BB962C8B-B14F-4D97-AF65-F5344CB8AC3E}">
        <p14:creationId xmlns:p14="http://schemas.microsoft.com/office/powerpoint/2010/main" val="3132837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C119F7-5900-4249-9E9C-185BDE5C5AD5}" type="datetimeFigureOut">
              <a:rPr lang="en-US" smtClean="0"/>
              <a:t>3/28/2019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E9A69-844E-B14A-B75C-2E7675C5546E}" type="slidenum">
              <a:rPr lang="en-US" smtClean="0"/>
              <a:t>‹#›</a:t>
            </a:fld>
            <a:endParaRPr lang="en-US"/>
          </a:p>
        </p:txBody>
      </p:sp>
    </p:spTree>
    <p:extLst>
      <p:ext uri="{BB962C8B-B14F-4D97-AF65-F5344CB8AC3E}">
        <p14:creationId xmlns:p14="http://schemas.microsoft.com/office/powerpoint/2010/main" val="3240203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119F7-5900-4249-9E9C-185BDE5C5AD5}" type="datetimeFigureOut">
              <a:rPr lang="en-US" smtClean="0"/>
              <a:t>3/28/2019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E9A69-844E-B14A-B75C-2E7675C5546E}" type="slidenum">
              <a:rPr lang="en-US" smtClean="0"/>
              <a:t>‹#›</a:t>
            </a:fld>
            <a:endParaRPr lang="en-US"/>
          </a:p>
        </p:txBody>
      </p:sp>
    </p:spTree>
    <p:extLst>
      <p:ext uri="{BB962C8B-B14F-4D97-AF65-F5344CB8AC3E}">
        <p14:creationId xmlns:p14="http://schemas.microsoft.com/office/powerpoint/2010/main" val="1870092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ziminbookprojects.ru/"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2534829"/>
          </a:xfrm>
        </p:spPr>
        <p:txBody>
          <a:bodyPr>
            <a:normAutofit/>
          </a:bodyPr>
          <a:lstStyle/>
          <a:p>
            <a:pPr algn="ctr"/>
            <a:r>
              <a:rPr lang="ru-RU" sz="3600" b="1" dirty="0">
                <a:solidFill>
                  <a:srgbClr val="FF0000"/>
                </a:solidFill>
                <a:latin typeface="Arial" panose="020B0604020202020204" pitchFamily="34" charset="0"/>
                <a:cs typeface="Arial" panose="020B0604020202020204" pitchFamily="34" charset="0"/>
              </a:rPr>
              <a:t/>
            </a:r>
            <a:br>
              <a:rPr lang="ru-RU" sz="3600" b="1" dirty="0">
                <a:solidFill>
                  <a:srgbClr val="FF0000"/>
                </a:solidFill>
                <a:latin typeface="Arial" panose="020B0604020202020204" pitchFamily="34" charset="0"/>
                <a:cs typeface="Arial" panose="020B0604020202020204" pitchFamily="34" charset="0"/>
              </a:rPr>
            </a:br>
            <a:r>
              <a:rPr lang="ru-RU" sz="3600" b="1" dirty="0">
                <a:solidFill>
                  <a:srgbClr val="FF0000"/>
                </a:solidFill>
                <a:latin typeface="Arial" panose="020B0604020202020204" pitchFamily="34" charset="0"/>
                <a:cs typeface="Arial" panose="020B0604020202020204" pitchFamily="34" charset="0"/>
              </a:rPr>
              <a:t/>
            </a:r>
            <a:br>
              <a:rPr lang="ru-RU" sz="3600" b="1" dirty="0">
                <a:solidFill>
                  <a:srgbClr val="FF0000"/>
                </a:solidFill>
                <a:latin typeface="Arial" panose="020B0604020202020204" pitchFamily="34" charset="0"/>
                <a:cs typeface="Arial" panose="020B0604020202020204" pitchFamily="34" charset="0"/>
              </a:rPr>
            </a:br>
            <a:r>
              <a:rPr lang="ru-RU" sz="3200" dirty="0">
                <a:hlinkClick r:id="rId2"/>
              </a:rPr>
              <a:t>www.ziminbookprojects.ru</a:t>
            </a:r>
            <a:r>
              <a:rPr lang="ru-RU" sz="3200" dirty="0"/>
              <a:t/>
            </a:r>
            <a:br>
              <a:rPr lang="ru-RU" sz="3200" dirty="0"/>
            </a:br>
            <a:endParaRPr lang="ru-RU" sz="3600" b="1" dirty="0">
              <a:solidFill>
                <a:srgbClr val="FF0000"/>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3"/>
          <a:stretch>
            <a:fillRect/>
          </a:stretch>
        </p:blipFill>
        <p:spPr>
          <a:xfrm>
            <a:off x="1424209" y="2442936"/>
            <a:ext cx="6295583" cy="4050801"/>
          </a:xfrm>
          <a:prstGeom prst="rect">
            <a:avLst/>
          </a:prstGeom>
        </p:spPr>
      </p:pic>
    </p:spTree>
    <p:extLst>
      <p:ext uri="{BB962C8B-B14F-4D97-AF65-F5344CB8AC3E}">
        <p14:creationId xmlns:p14="http://schemas.microsoft.com/office/powerpoint/2010/main" val="2571014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book, text&#10;&#10;Description automatically generated">
            <a:extLst>
              <a:ext uri="{FF2B5EF4-FFF2-40B4-BE49-F238E27FC236}">
                <a16:creationId xmlns:a16="http://schemas.microsoft.com/office/drawing/2014/main" xmlns="" id="{8876BEF0-4FE1-B449-96B0-C578153DD7AF}"/>
              </a:ext>
            </a:extLst>
          </p:cNvPr>
          <p:cNvPicPr>
            <a:picLocks noGrp="1" noChangeAspect="1"/>
          </p:cNvPicPr>
          <p:nvPr>
            <p:ph idx="1"/>
          </p:nvPr>
        </p:nvPicPr>
        <p:blipFill>
          <a:blip r:embed="rId2"/>
          <a:stretch>
            <a:fillRect/>
          </a:stretch>
        </p:blipFill>
        <p:spPr>
          <a:xfrm>
            <a:off x="2566415" y="80816"/>
            <a:ext cx="4755594" cy="6604992"/>
          </a:xfrm>
          <a:prstGeom prst="rect">
            <a:avLst/>
          </a:prstGeom>
        </p:spPr>
      </p:pic>
    </p:spTree>
    <p:extLst>
      <p:ext uri="{BB962C8B-B14F-4D97-AF65-F5344CB8AC3E}">
        <p14:creationId xmlns:p14="http://schemas.microsoft.com/office/powerpoint/2010/main" val="3556167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p:nvPr/>
        </p:nvPicPr>
        <p:blipFill>
          <a:blip r:embed="rId2"/>
          <a:stretch>
            <a:fillRect/>
          </a:stretch>
        </p:blipFill>
        <p:spPr>
          <a:xfrm>
            <a:off x="2614983" y="0"/>
            <a:ext cx="4569588" cy="6712527"/>
          </a:xfrm>
          <a:prstGeom prst="rect">
            <a:avLst/>
          </a:prstGeom>
        </p:spPr>
      </p:pic>
    </p:spTree>
    <p:extLst>
      <p:ext uri="{BB962C8B-B14F-4D97-AF65-F5344CB8AC3E}">
        <p14:creationId xmlns:p14="http://schemas.microsoft.com/office/powerpoint/2010/main" val="351566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stretch>
            <a:fillRect/>
          </a:stretch>
        </p:blipFill>
        <p:spPr>
          <a:xfrm>
            <a:off x="1661931" y="94571"/>
            <a:ext cx="4253094" cy="6606376"/>
          </a:xfrm>
          <a:prstGeom prst="rect">
            <a:avLst/>
          </a:prstGeom>
        </p:spPr>
      </p:pic>
    </p:spTree>
    <p:extLst>
      <p:ext uri="{BB962C8B-B14F-4D97-AF65-F5344CB8AC3E}">
        <p14:creationId xmlns:p14="http://schemas.microsoft.com/office/powerpoint/2010/main" val="3397645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p:nvPr/>
        </p:nvPicPr>
        <p:blipFill>
          <a:blip r:embed="rId2"/>
          <a:stretch>
            <a:fillRect/>
          </a:stretch>
        </p:blipFill>
        <p:spPr>
          <a:xfrm>
            <a:off x="2756375" y="94569"/>
            <a:ext cx="4310211" cy="6579357"/>
          </a:xfrm>
          <a:prstGeom prst="rect">
            <a:avLst/>
          </a:prstGeom>
        </p:spPr>
      </p:pic>
    </p:spTree>
    <p:extLst>
      <p:ext uri="{BB962C8B-B14F-4D97-AF65-F5344CB8AC3E}">
        <p14:creationId xmlns:p14="http://schemas.microsoft.com/office/powerpoint/2010/main" val="2832773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4600" y="58830"/>
            <a:ext cx="3178311" cy="6515698"/>
          </a:xfrm>
        </p:spPr>
      </p:pic>
    </p:spTree>
    <p:extLst>
      <p:ext uri="{BB962C8B-B14F-4D97-AF65-F5344CB8AC3E}">
        <p14:creationId xmlns:p14="http://schemas.microsoft.com/office/powerpoint/2010/main" val="2105494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p:nvPr/>
        </p:nvPicPr>
        <p:blipFill>
          <a:blip r:embed="rId2"/>
          <a:stretch>
            <a:fillRect/>
          </a:stretch>
        </p:blipFill>
        <p:spPr>
          <a:xfrm>
            <a:off x="2850955" y="0"/>
            <a:ext cx="4566933" cy="6857999"/>
          </a:xfrm>
          <a:prstGeom prst="rect">
            <a:avLst/>
          </a:prstGeom>
        </p:spPr>
      </p:pic>
    </p:spTree>
    <p:extLst>
      <p:ext uri="{BB962C8B-B14F-4D97-AF65-F5344CB8AC3E}">
        <p14:creationId xmlns:p14="http://schemas.microsoft.com/office/powerpoint/2010/main" val="1390686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7DB134-7F1B-B54E-92A2-A2B5FB4A315E}"/>
              </a:ext>
            </a:extLst>
          </p:cNvPr>
          <p:cNvSpPr>
            <a:spLocks noGrp="1"/>
          </p:cNvSpPr>
          <p:nvPr>
            <p:ph type="title"/>
          </p:nvPr>
        </p:nvSpPr>
        <p:spPr/>
        <p:txBody>
          <a:bodyPr/>
          <a:lstStyle/>
          <a:p>
            <a:endParaRPr lang="ru-RU" dirty="0"/>
          </a:p>
        </p:txBody>
      </p:sp>
      <p:pic>
        <p:nvPicPr>
          <p:cNvPr id="5" name="Content Placeholder 4" descr="A picture containing music&#10;&#10;Description automatically generated">
            <a:extLst>
              <a:ext uri="{FF2B5EF4-FFF2-40B4-BE49-F238E27FC236}">
                <a16:creationId xmlns:a16="http://schemas.microsoft.com/office/drawing/2014/main" xmlns="" id="{4BADA67A-5E78-314D-829B-7DF6E437FB2A}"/>
              </a:ext>
            </a:extLst>
          </p:cNvPr>
          <p:cNvPicPr>
            <a:picLocks noGrp="1" noChangeAspect="1"/>
          </p:cNvPicPr>
          <p:nvPr>
            <p:ph idx="1"/>
          </p:nvPr>
        </p:nvPicPr>
        <p:blipFill>
          <a:blip r:embed="rId3"/>
          <a:stretch>
            <a:fillRect/>
          </a:stretch>
        </p:blipFill>
        <p:spPr>
          <a:xfrm>
            <a:off x="3172004" y="322010"/>
            <a:ext cx="3873592" cy="6261352"/>
          </a:xfrm>
        </p:spPr>
      </p:pic>
    </p:spTree>
    <p:extLst>
      <p:ext uri="{BB962C8B-B14F-4D97-AF65-F5344CB8AC3E}">
        <p14:creationId xmlns:p14="http://schemas.microsoft.com/office/powerpoint/2010/main" val="424235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nvPr/>
        </p:nvPicPr>
        <p:blipFill>
          <a:blip r:embed="rId2"/>
          <a:stretch>
            <a:fillRect/>
          </a:stretch>
        </p:blipFill>
        <p:spPr>
          <a:xfrm>
            <a:off x="2445606" y="189140"/>
            <a:ext cx="4769607" cy="6552335"/>
          </a:xfrm>
          <a:prstGeom prst="rect">
            <a:avLst/>
          </a:prstGeom>
        </p:spPr>
      </p:pic>
    </p:spTree>
    <p:extLst>
      <p:ext uri="{BB962C8B-B14F-4D97-AF65-F5344CB8AC3E}">
        <p14:creationId xmlns:p14="http://schemas.microsoft.com/office/powerpoint/2010/main" val="3493467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ru-RU" dirty="0"/>
              <a:t>             Иосиф Шкловский</a:t>
            </a:r>
          </a:p>
          <a:p>
            <a:endParaRPr lang="ru-RU" dirty="0"/>
          </a:p>
          <a:p>
            <a:r>
              <a:rPr lang="ru-RU" dirty="0"/>
              <a:t>         ВСЕЛЕННАЯ,ЖИЗНЬ, РАЗУМ</a:t>
            </a:r>
            <a:endParaRPr lang="en-US" dirty="0"/>
          </a:p>
        </p:txBody>
      </p:sp>
    </p:spTree>
    <p:extLst>
      <p:ext uri="{BB962C8B-B14F-4D97-AF65-F5344CB8AC3E}">
        <p14:creationId xmlns:p14="http://schemas.microsoft.com/office/powerpoint/2010/main" val="771636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Снимок экрана 2019-03-09 в 9.53.13.png"/>
          <p:cNvPicPr>
            <a:picLocks noGrp="1" noChangeAspect="1"/>
          </p:cNvPicPr>
          <p:nvPr>
            <p:ph idx="1"/>
          </p:nvPr>
        </p:nvPicPr>
        <p:blipFill>
          <a:blip r:embed="rId2">
            <a:extLst>
              <a:ext uri="{28A0092B-C50C-407E-A947-70E740481C1C}">
                <a14:useLocalDpi xmlns:a14="http://schemas.microsoft.com/office/drawing/2010/main" val="0"/>
              </a:ext>
            </a:extLst>
          </a:blip>
          <a:srcRect l="4270" r="4270"/>
          <a:stretch>
            <a:fillRect/>
          </a:stretch>
        </p:blipFill>
        <p:spPr>
          <a:xfrm>
            <a:off x="-420316" y="292100"/>
            <a:ext cx="9453504" cy="5834063"/>
          </a:xfrm>
        </p:spPr>
      </p:pic>
    </p:spTree>
    <p:extLst>
      <p:ext uri="{BB962C8B-B14F-4D97-AF65-F5344CB8AC3E}">
        <p14:creationId xmlns:p14="http://schemas.microsoft.com/office/powerpoint/2010/main" val="319444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4513" y="-209052"/>
            <a:ext cx="10160751" cy="7187428"/>
          </a:xfrm>
        </p:spPr>
      </p:pic>
    </p:spTree>
    <p:extLst>
      <p:ext uri="{BB962C8B-B14F-4D97-AF65-F5344CB8AC3E}">
        <p14:creationId xmlns:p14="http://schemas.microsoft.com/office/powerpoint/2010/main" val="2592590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64" y="210239"/>
            <a:ext cx="8229600" cy="45719"/>
          </a:xfrm>
        </p:spPr>
        <p:txBody>
          <a:bodyPr>
            <a:normAutofit fontScale="90000"/>
          </a:bodyPr>
          <a:lstStyle/>
          <a:p>
            <a:endParaRPr lang="en-US" dirty="0"/>
          </a:p>
        </p:txBody>
      </p:sp>
      <p:pic>
        <p:nvPicPr>
          <p:cNvPr id="4" name="Content Placeholder 3" descr="IMG_0220.jpeg"/>
          <p:cNvPicPr>
            <a:picLocks noGrp="1" noChangeAspect="1"/>
          </p:cNvPicPr>
          <p:nvPr>
            <p:ph idx="1"/>
          </p:nvPr>
        </p:nvPicPr>
        <p:blipFill>
          <a:blip r:embed="rId2">
            <a:extLst>
              <a:ext uri="{28A0092B-C50C-407E-A947-70E740481C1C}">
                <a14:useLocalDpi xmlns:a14="http://schemas.microsoft.com/office/drawing/2010/main" val="0"/>
              </a:ext>
            </a:extLst>
          </a:blip>
          <a:srcRect l="-55556" r="-55556"/>
          <a:stretch>
            <a:fillRect/>
          </a:stretch>
        </p:blipFill>
        <p:spPr>
          <a:xfrm>
            <a:off x="198863" y="0"/>
            <a:ext cx="9516003" cy="6858000"/>
          </a:xfrm>
        </p:spPr>
      </p:pic>
    </p:spTree>
    <p:extLst>
      <p:ext uri="{BB962C8B-B14F-4D97-AF65-F5344CB8AC3E}">
        <p14:creationId xmlns:p14="http://schemas.microsoft.com/office/powerpoint/2010/main" val="373605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p:nvPr/>
        </p:nvPicPr>
        <p:blipFill>
          <a:blip r:embed="rId2"/>
          <a:stretch>
            <a:fillRect/>
          </a:stretch>
        </p:blipFill>
        <p:spPr>
          <a:xfrm>
            <a:off x="2553699" y="162121"/>
            <a:ext cx="4404794" cy="6484786"/>
          </a:xfrm>
          <a:prstGeom prst="rect">
            <a:avLst/>
          </a:prstGeom>
        </p:spPr>
      </p:pic>
    </p:spTree>
    <p:extLst>
      <p:ext uri="{BB962C8B-B14F-4D97-AF65-F5344CB8AC3E}">
        <p14:creationId xmlns:p14="http://schemas.microsoft.com/office/powerpoint/2010/main" val="655402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адпись 48"/>
          <p:cNvSpPr txBox="1"/>
          <p:nvPr/>
        </p:nvSpPr>
        <p:spPr>
          <a:xfrm>
            <a:off x="3951810" y="330653"/>
            <a:ext cx="4241696" cy="4469947"/>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457200">
              <a:spcAft>
                <a:spcPts val="0"/>
              </a:spcAft>
            </a:pPr>
            <a:r>
              <a:rPr lang="ru-RU" dirty="0">
                <a:effectLst/>
                <a:latin typeface="Arial Narrow" panose="020B0606020202030204" pitchFamily="34" charset="0"/>
                <a:ea typeface="Times New Roman" panose="02020603050405020304" pitchFamily="18" charset="0"/>
                <a:cs typeface="Times New Roman" panose="02020603050405020304" pitchFamily="18" charset="0"/>
              </a:rPr>
              <a:t>Эта брошюра представляет собой текст доклада, сделанного академиком В.И. Арнольдом в 1997 году на семинаре при Президентском совете РФ. В докладе рассказано о применениях теории дифференциальных уравнений в таких науках, как экология, экономика и социология.</a:t>
            </a:r>
          </a:p>
        </p:txBody>
      </p:sp>
      <p:pic>
        <p:nvPicPr>
          <p:cNvPr id="3" name="Рисунок 2"/>
          <p:cNvPicPr>
            <a:picLocks noChangeAspect="1"/>
          </p:cNvPicPr>
          <p:nvPr/>
        </p:nvPicPr>
        <p:blipFill>
          <a:blip r:embed="rId2"/>
          <a:stretch>
            <a:fillRect/>
          </a:stretch>
        </p:blipFill>
        <p:spPr>
          <a:xfrm>
            <a:off x="121605" y="330653"/>
            <a:ext cx="3866230" cy="6022022"/>
          </a:xfrm>
          <a:prstGeom prst="rect">
            <a:avLst/>
          </a:prstGeom>
        </p:spPr>
      </p:pic>
    </p:spTree>
    <p:extLst>
      <p:ext uri="{BB962C8B-B14F-4D97-AF65-F5344CB8AC3E}">
        <p14:creationId xmlns:p14="http://schemas.microsoft.com/office/powerpoint/2010/main" val="3150813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1260.jpg" descr="IMG_1260.jpg"/>
          <p:cNvPicPr/>
          <p:nvPr/>
        </p:nvPicPr>
        <p:blipFill rotWithShape="1">
          <a:blip r:embed="rId2">
            <a:extLst/>
          </a:blip>
          <a:srcRect r="50223" b="385"/>
          <a:stretch/>
        </p:blipFill>
        <p:spPr bwMode="auto">
          <a:xfrm>
            <a:off x="135116" y="135100"/>
            <a:ext cx="4175063" cy="6227309"/>
          </a:xfrm>
          <a:prstGeom prst="rect">
            <a:avLst/>
          </a:prstGeom>
          <a:ln>
            <a:noFill/>
          </a:ln>
          <a:extLst>
            <a:ext uri="{53640926-AAD7-44D8-BBD7-CCE9431645EC}">
              <a14:shadowObscured xmlns:a14="http://schemas.microsoft.com/office/drawing/2010/main"/>
            </a:ext>
          </a:extLst>
        </p:spPr>
      </p:pic>
      <p:sp>
        <p:nvSpPr>
          <p:cNvPr id="5" name="Надпись 47"/>
          <p:cNvSpPr txBox="1"/>
          <p:nvPr/>
        </p:nvSpPr>
        <p:spPr>
          <a:xfrm>
            <a:off x="4310179" y="414159"/>
            <a:ext cx="4524008" cy="517275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457200">
              <a:spcAft>
                <a:spcPts val="0"/>
              </a:spcAft>
            </a:pPr>
            <a:r>
              <a:rPr lang="ru-RU" dirty="0">
                <a:effectLst/>
                <a:latin typeface="Arial Narrow" panose="020B0606020202030204" pitchFamily="34" charset="0"/>
                <a:ea typeface="Times New Roman" panose="02020603050405020304" pitchFamily="18" charset="0"/>
                <a:cs typeface="Times New Roman" panose="02020603050405020304" pitchFamily="18" charset="0"/>
              </a:rPr>
              <a:t>Эту брошюру составляют 79 задач для развития культуры мышления, подобранных или сочиненных автором. Большинство из них не требует никаких специальных знаний, выходящих за рамки общего образования. Однако решение отдельных задач может оказаться непростым делом даже для профессоров.</a:t>
            </a:r>
          </a:p>
          <a:p>
            <a:pPr indent="457200">
              <a:spcAft>
                <a:spcPts val="0"/>
              </a:spcAft>
            </a:pPr>
            <a:r>
              <a:rPr lang="ru-RU" dirty="0">
                <a:effectLst/>
                <a:latin typeface="Arial Narrow" panose="020B0606020202030204" pitchFamily="34" charset="0"/>
                <a:ea typeface="Times New Roman" panose="02020603050405020304" pitchFamily="18" charset="0"/>
                <a:cs typeface="Times New Roman" panose="02020603050405020304" pitchFamily="18" charset="0"/>
              </a:rPr>
              <a:t>Книга адресована школьникам, студентам, учителям, родителям – всем, кто считает культуру мышления неотъемлемой частью развития личности. </a:t>
            </a:r>
          </a:p>
          <a:p>
            <a:pPr indent="457200">
              <a:spcAft>
                <a:spcPts val="0"/>
              </a:spcAft>
            </a:pPr>
            <a:r>
              <a:rPr lang="ru-RU" sz="2000" dirty="0">
                <a:effectLst/>
                <a:latin typeface="Arial Narrow" panose="020B060602020203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18615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p:nvPr/>
        </p:nvPicPr>
        <p:blipFill>
          <a:blip r:embed="rId2" cstate="print">
            <a:extLst>
              <a:ext uri="{28A0092B-C50C-407E-A947-70E740481C1C}">
                <a14:useLocalDpi xmlns:a14="http://schemas.microsoft.com/office/drawing/2010/main" val="0"/>
              </a:ext>
            </a:extLst>
          </a:blip>
          <a:stretch>
            <a:fillRect/>
          </a:stretch>
        </p:blipFill>
        <p:spPr>
          <a:xfrm>
            <a:off x="2004004" y="114026"/>
            <a:ext cx="5278768" cy="6858000"/>
          </a:xfrm>
          <a:prstGeom prst="rect">
            <a:avLst/>
          </a:prstGeom>
        </p:spPr>
      </p:pic>
    </p:spTree>
    <p:extLst>
      <p:ext uri="{BB962C8B-B14F-4D97-AF65-F5344CB8AC3E}">
        <p14:creationId xmlns:p14="http://schemas.microsoft.com/office/powerpoint/2010/main" val="2010357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p:nvPr/>
        </p:nvPicPr>
        <p:blipFill>
          <a:blip r:embed="rId2" cstate="print">
            <a:extLst>
              <a:ext uri="{28A0092B-C50C-407E-A947-70E740481C1C}">
                <a14:useLocalDpi xmlns:a14="http://schemas.microsoft.com/office/drawing/2010/main" val="0"/>
              </a:ext>
            </a:extLst>
          </a:blip>
          <a:stretch>
            <a:fillRect/>
          </a:stretch>
        </p:blipFill>
        <p:spPr>
          <a:xfrm>
            <a:off x="2540678" y="68095"/>
            <a:ext cx="4251661" cy="6789905"/>
          </a:xfrm>
          <a:prstGeom prst="rect">
            <a:avLst/>
          </a:prstGeom>
        </p:spPr>
      </p:pic>
    </p:spTree>
    <p:extLst>
      <p:ext uri="{BB962C8B-B14F-4D97-AF65-F5344CB8AC3E}">
        <p14:creationId xmlns:p14="http://schemas.microsoft.com/office/powerpoint/2010/main" val="3012182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p:nvPr/>
        </p:nvPicPr>
        <p:blipFill rotWithShape="1">
          <a:blip r:embed="rId2">
            <a:extLst>
              <a:ext uri="{28A0092B-C50C-407E-A947-70E740481C1C}">
                <a14:useLocalDpi xmlns:a14="http://schemas.microsoft.com/office/drawing/2010/main" val="0"/>
              </a:ext>
            </a:extLst>
          </a:blip>
          <a:srcRect l="1774" t="36715" r="26988" b="3498"/>
          <a:stretch/>
        </p:blipFill>
        <p:spPr>
          <a:xfrm>
            <a:off x="281668" y="440872"/>
            <a:ext cx="6172200" cy="4359728"/>
          </a:xfrm>
          <a:prstGeom prst="rect">
            <a:avLst/>
          </a:prstGeom>
        </p:spPr>
      </p:pic>
      <p:sp>
        <p:nvSpPr>
          <p:cNvPr id="6" name="Надпись 58"/>
          <p:cNvSpPr txBox="1"/>
          <p:nvPr/>
        </p:nvSpPr>
        <p:spPr>
          <a:xfrm>
            <a:off x="281668" y="4980216"/>
            <a:ext cx="8462282" cy="174715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457200">
              <a:spcAft>
                <a:spcPts val="0"/>
              </a:spcAft>
            </a:pPr>
            <a:r>
              <a:rPr lang="ru-RU" dirty="0">
                <a:effectLst/>
                <a:latin typeface="Arial Narrow" panose="020B0606020202030204" pitchFamily="34" charset="0"/>
                <a:ea typeface="Times New Roman" panose="02020603050405020304" pitchFamily="18" charset="0"/>
                <a:cs typeface="Times New Roman" panose="02020603050405020304" pitchFamily="18" charset="0"/>
              </a:rPr>
              <a:t>В этом доме – у Пяти Углов, в Петербурге, - всего два года длилась семейная жизнь Лидии </a:t>
            </a:r>
            <a:r>
              <a:rPr lang="ru-RU" dirty="0" err="1">
                <a:effectLst/>
                <a:latin typeface="Arial Narrow" panose="020B0606020202030204" pitchFamily="34" charset="0"/>
                <a:ea typeface="Times New Roman" panose="02020603050405020304" pitchFamily="18" charset="0"/>
                <a:cs typeface="Times New Roman" panose="02020603050405020304" pitchFamily="18" charset="0"/>
              </a:rPr>
              <a:t>Корнеевны</a:t>
            </a:r>
            <a:r>
              <a:rPr lang="ru-RU" dirty="0">
                <a:effectLst/>
                <a:latin typeface="Arial Narrow" panose="020B0606020202030204" pitchFamily="34" charset="0"/>
                <a:ea typeface="Times New Roman" panose="02020603050405020304" pitchFamily="18" charset="0"/>
                <a:cs typeface="Times New Roman" panose="02020603050405020304" pitchFamily="18" charset="0"/>
              </a:rPr>
              <a:t> Чуковской и Матвея Петровича Бронштейна.</a:t>
            </a:r>
          </a:p>
          <a:p>
            <a:pPr indent="457200">
              <a:spcAft>
                <a:spcPts val="0"/>
              </a:spcAft>
            </a:pPr>
            <a:r>
              <a:rPr lang="ru-RU" dirty="0">
                <a:effectLst/>
                <a:latin typeface="Arial Narrow" panose="020B0606020202030204" pitchFamily="34" charset="0"/>
                <a:ea typeface="Times New Roman" panose="02020603050405020304" pitchFamily="18" charset="0"/>
                <a:cs typeface="Times New Roman" panose="02020603050405020304" pitchFamily="18" charset="0"/>
              </a:rPr>
              <a:t>В этом доме они вместе работали над «Солнечным веществом». В этом доме М.П. сделал главную научную работу о квантовой гравитации и начал писать книгу о Галилее. В этих же стенах после ареста мужа, Л.К., начала повесть «Софья Петровна» - единственная повесть о Большом Терроре, написанную в то самое время.</a:t>
            </a:r>
          </a:p>
          <a:p>
            <a:pPr indent="457200">
              <a:spcAft>
                <a:spcPts val="0"/>
              </a:spcAft>
            </a:pPr>
            <a:r>
              <a:rPr lang="ru-RU" dirty="0">
                <a:effectLst/>
                <a:latin typeface="Arial Narrow" panose="020B0606020202030204" pitchFamily="34" charset="0"/>
                <a:ea typeface="Times New Roman" panose="02020603050405020304" pitchFamily="18" charset="0"/>
                <a:cs typeface="Times New Roman" panose="02020603050405020304" pitchFamily="18" charset="0"/>
              </a:rPr>
              <a:t>Сейчас на этом доме установлена мемориальная доска. </a:t>
            </a:r>
          </a:p>
          <a:p>
            <a:pPr>
              <a:spcAft>
                <a:spcPts val="0"/>
              </a:spcAft>
            </a:pPr>
            <a:r>
              <a:rPr lang="ru-RU" sz="1200" dirty="0">
                <a:effectLst/>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52293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2403"/>
          <a:stretch/>
        </p:blipFill>
        <p:spPr>
          <a:xfrm>
            <a:off x="267892" y="462975"/>
            <a:ext cx="2883930" cy="5257799"/>
          </a:xfrm>
          <a:prstGeom prst="rect">
            <a:avLst/>
          </a:prstGeom>
        </p:spPr>
      </p:pic>
      <p:pic>
        <p:nvPicPr>
          <p:cNvPr id="3" name="Рисунок 2"/>
          <p:cNvPicPr>
            <a:picLocks noChangeAspect="1"/>
          </p:cNvPicPr>
          <p:nvPr/>
        </p:nvPicPr>
        <p:blipFill>
          <a:blip r:embed="rId3"/>
          <a:stretch>
            <a:fillRect/>
          </a:stretch>
        </p:blipFill>
        <p:spPr>
          <a:xfrm>
            <a:off x="3375666" y="462974"/>
            <a:ext cx="1741430" cy="3019926"/>
          </a:xfrm>
          <a:prstGeom prst="rect">
            <a:avLst/>
          </a:prstGeom>
        </p:spPr>
      </p:pic>
      <p:sp>
        <p:nvSpPr>
          <p:cNvPr id="5" name="Выноска 1 4"/>
          <p:cNvSpPr/>
          <p:nvPr/>
        </p:nvSpPr>
        <p:spPr>
          <a:xfrm rot="10800000">
            <a:off x="3501190" y="3759627"/>
            <a:ext cx="1151256" cy="1961147"/>
          </a:xfrm>
          <a:prstGeom prst="borderCallout1">
            <a:avLst>
              <a:gd name="adj1" fmla="val 18750"/>
              <a:gd name="adj2" fmla="val -8333"/>
              <a:gd name="adj3" fmla="val 121840"/>
              <a:gd name="adj4" fmla="val -8585"/>
            </a:avLst>
          </a:prstGeom>
          <a:noFill/>
          <a:ln>
            <a:solidFill>
              <a:srgbClr val="D21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3501189" y="4042612"/>
            <a:ext cx="1605703" cy="1384995"/>
          </a:xfrm>
          <a:prstGeom prst="rect">
            <a:avLst/>
          </a:prstGeom>
          <a:noFill/>
        </p:spPr>
        <p:txBody>
          <a:bodyPr wrap="none" rtlCol="0">
            <a:spAutoFit/>
          </a:bodyPr>
          <a:lstStyle/>
          <a:p>
            <a:r>
              <a:rPr lang="ru-RU" sz="1400" dirty="0">
                <a:latin typeface="Arial Narrow" panose="020B0606020202030204" pitchFamily="34" charset="0"/>
              </a:rPr>
              <a:t>Всякая истина </a:t>
            </a:r>
          </a:p>
          <a:p>
            <a:r>
              <a:rPr lang="ru-RU" sz="1400" dirty="0">
                <a:latin typeface="Arial Narrow" panose="020B0606020202030204" pitchFamily="34" charset="0"/>
              </a:rPr>
              <a:t>рождается как ересь </a:t>
            </a:r>
          </a:p>
          <a:p>
            <a:r>
              <a:rPr lang="ru-RU" sz="1400" dirty="0">
                <a:latin typeface="Arial Narrow" panose="020B0606020202030204" pitchFamily="34" charset="0"/>
              </a:rPr>
              <a:t>и умирает </a:t>
            </a:r>
          </a:p>
          <a:p>
            <a:r>
              <a:rPr lang="ru-RU" sz="1400" dirty="0">
                <a:latin typeface="Arial Narrow" panose="020B0606020202030204" pitchFamily="34" charset="0"/>
              </a:rPr>
              <a:t>как предрассудок.</a:t>
            </a:r>
          </a:p>
          <a:p>
            <a:endParaRPr lang="ru-RU" sz="1400" dirty="0">
              <a:latin typeface="Arial Narrow" panose="020B0606020202030204" pitchFamily="34" charset="0"/>
            </a:endParaRPr>
          </a:p>
          <a:p>
            <a:r>
              <a:rPr lang="ru-RU" sz="1400" b="1" dirty="0">
                <a:latin typeface="Arial Narrow" panose="020B0606020202030204" pitchFamily="34" charset="0"/>
              </a:rPr>
              <a:t>Томас Гексли</a:t>
            </a:r>
          </a:p>
        </p:txBody>
      </p:sp>
      <p:sp>
        <p:nvSpPr>
          <p:cNvPr id="9" name="Выноска 1 8"/>
          <p:cNvSpPr/>
          <p:nvPr/>
        </p:nvSpPr>
        <p:spPr>
          <a:xfrm rot="10800000">
            <a:off x="5657817" y="3759627"/>
            <a:ext cx="1151256" cy="1961147"/>
          </a:xfrm>
          <a:prstGeom prst="borderCallout1">
            <a:avLst>
              <a:gd name="adj1" fmla="val 18750"/>
              <a:gd name="adj2" fmla="val -8333"/>
              <a:gd name="adj3" fmla="val 121840"/>
              <a:gd name="adj4" fmla="val -8585"/>
            </a:avLst>
          </a:prstGeom>
          <a:noFill/>
          <a:ln>
            <a:solidFill>
              <a:srgbClr val="D21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4"/>
          <a:stretch>
            <a:fillRect/>
          </a:stretch>
        </p:blipFill>
        <p:spPr>
          <a:xfrm>
            <a:off x="5340939" y="462974"/>
            <a:ext cx="1785012" cy="3019926"/>
          </a:xfrm>
          <a:prstGeom prst="rect">
            <a:avLst/>
          </a:prstGeom>
        </p:spPr>
      </p:pic>
      <p:sp>
        <p:nvSpPr>
          <p:cNvPr id="11" name="TextBox 10"/>
          <p:cNvSpPr txBox="1"/>
          <p:nvPr/>
        </p:nvSpPr>
        <p:spPr>
          <a:xfrm>
            <a:off x="5620183" y="4042612"/>
            <a:ext cx="1659429" cy="1169551"/>
          </a:xfrm>
          <a:prstGeom prst="rect">
            <a:avLst/>
          </a:prstGeom>
          <a:noFill/>
        </p:spPr>
        <p:txBody>
          <a:bodyPr wrap="none" rtlCol="0">
            <a:spAutoFit/>
          </a:bodyPr>
          <a:lstStyle/>
          <a:p>
            <a:r>
              <a:rPr lang="ru-RU" sz="1400" dirty="0">
                <a:latin typeface="Arial Narrow" panose="020B0606020202030204" pitchFamily="34" charset="0"/>
              </a:rPr>
              <a:t>Истина редко бывает</a:t>
            </a:r>
          </a:p>
          <a:p>
            <a:r>
              <a:rPr lang="ru-RU" sz="1400" dirty="0">
                <a:latin typeface="Arial Narrow" panose="020B0606020202030204" pitchFamily="34" charset="0"/>
              </a:rPr>
              <a:t>чистой и никогда </a:t>
            </a:r>
          </a:p>
          <a:p>
            <a:r>
              <a:rPr lang="ru-RU" sz="1400" dirty="0">
                <a:latin typeface="Arial Narrow" panose="020B0606020202030204" pitchFamily="34" charset="0"/>
              </a:rPr>
              <a:t>- однозначной.</a:t>
            </a:r>
          </a:p>
          <a:p>
            <a:endParaRPr lang="ru-RU" sz="1400" dirty="0">
              <a:latin typeface="Arial Narrow" panose="020B0606020202030204" pitchFamily="34" charset="0"/>
            </a:endParaRPr>
          </a:p>
          <a:p>
            <a:r>
              <a:rPr lang="ru-RU" sz="1400" b="1" dirty="0">
                <a:latin typeface="Arial Narrow" panose="020B0606020202030204" pitchFamily="34" charset="0"/>
              </a:rPr>
              <a:t>Оскар Уайльд</a:t>
            </a:r>
          </a:p>
        </p:txBody>
      </p:sp>
      <p:pic>
        <p:nvPicPr>
          <p:cNvPr id="12" name="Рисунок 11"/>
          <p:cNvPicPr>
            <a:picLocks noChangeAspect="1"/>
          </p:cNvPicPr>
          <p:nvPr/>
        </p:nvPicPr>
        <p:blipFill>
          <a:blip r:embed="rId5"/>
          <a:stretch>
            <a:fillRect/>
          </a:stretch>
        </p:blipFill>
        <p:spPr>
          <a:xfrm>
            <a:off x="7178359" y="462974"/>
            <a:ext cx="1840091" cy="3019926"/>
          </a:xfrm>
          <a:prstGeom prst="rect">
            <a:avLst/>
          </a:prstGeom>
        </p:spPr>
      </p:pic>
      <p:sp>
        <p:nvSpPr>
          <p:cNvPr id="13" name="Выноска 1 12"/>
          <p:cNvSpPr/>
          <p:nvPr/>
        </p:nvSpPr>
        <p:spPr>
          <a:xfrm rot="10800000">
            <a:off x="7522776" y="3759627"/>
            <a:ext cx="1151256" cy="1961147"/>
          </a:xfrm>
          <a:prstGeom prst="borderCallout1">
            <a:avLst>
              <a:gd name="adj1" fmla="val 18750"/>
              <a:gd name="adj2" fmla="val -8333"/>
              <a:gd name="adj3" fmla="val 121840"/>
              <a:gd name="adj4" fmla="val -8585"/>
            </a:avLst>
          </a:prstGeom>
          <a:noFill/>
          <a:ln>
            <a:solidFill>
              <a:srgbClr val="D21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p:cNvSpPr txBox="1"/>
          <p:nvPr/>
        </p:nvSpPr>
        <p:spPr>
          <a:xfrm>
            <a:off x="7485142" y="4042611"/>
            <a:ext cx="1485866" cy="1169551"/>
          </a:xfrm>
          <a:prstGeom prst="rect">
            <a:avLst/>
          </a:prstGeom>
          <a:noFill/>
        </p:spPr>
        <p:txBody>
          <a:bodyPr wrap="none" rtlCol="0">
            <a:spAutoFit/>
          </a:bodyPr>
          <a:lstStyle/>
          <a:p>
            <a:r>
              <a:rPr lang="ru-RU" sz="1400" dirty="0">
                <a:latin typeface="Arial Narrow" panose="020B0606020202030204" pitchFamily="34" charset="0"/>
              </a:rPr>
              <a:t>При изучении наук</a:t>
            </a:r>
          </a:p>
          <a:p>
            <a:r>
              <a:rPr lang="ru-RU" sz="1400" dirty="0">
                <a:latin typeface="Arial Narrow" panose="020B0606020202030204" pitchFamily="34" charset="0"/>
              </a:rPr>
              <a:t>примеры полезней</a:t>
            </a:r>
          </a:p>
          <a:p>
            <a:r>
              <a:rPr lang="ru-RU" sz="1400" dirty="0">
                <a:latin typeface="Arial Narrow" panose="020B0606020202030204" pitchFamily="34" charset="0"/>
              </a:rPr>
              <a:t>правил.</a:t>
            </a:r>
          </a:p>
          <a:p>
            <a:endParaRPr lang="ru-RU" sz="1400" dirty="0">
              <a:latin typeface="Arial Narrow" panose="020B0606020202030204" pitchFamily="34" charset="0"/>
            </a:endParaRPr>
          </a:p>
          <a:p>
            <a:r>
              <a:rPr lang="ru-RU" sz="1400" b="1" dirty="0">
                <a:latin typeface="Arial Narrow" panose="020B0606020202030204" pitchFamily="34" charset="0"/>
              </a:rPr>
              <a:t>Исаак Ньютон</a:t>
            </a:r>
          </a:p>
        </p:txBody>
      </p:sp>
    </p:spTree>
    <p:extLst>
      <p:ext uri="{BB962C8B-B14F-4D97-AF65-F5344CB8AC3E}">
        <p14:creationId xmlns:p14="http://schemas.microsoft.com/office/powerpoint/2010/main" val="294812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C17B4F-3336-5A49-99E1-E319C026C4A2}"/>
              </a:ext>
            </a:extLst>
          </p:cNvPr>
          <p:cNvSpPr>
            <a:spLocks noGrp="1"/>
          </p:cNvSpPr>
          <p:nvPr>
            <p:ph type="title"/>
          </p:nvPr>
        </p:nvSpPr>
        <p:spPr/>
        <p:txBody>
          <a:bodyPr/>
          <a:lstStyle/>
          <a:p>
            <a:endParaRPr lang="ru-RU"/>
          </a:p>
        </p:txBody>
      </p:sp>
      <p:pic>
        <p:nvPicPr>
          <p:cNvPr id="5" name="Content Placeholder 4" descr="A picture containing book, text&#10;&#10;Description automatically generated">
            <a:extLst>
              <a:ext uri="{FF2B5EF4-FFF2-40B4-BE49-F238E27FC236}">
                <a16:creationId xmlns:a16="http://schemas.microsoft.com/office/drawing/2014/main" xmlns="" id="{C03CC9F0-6AB2-6847-B9BA-A68D3E51ED7E}"/>
              </a:ext>
            </a:extLst>
          </p:cNvPr>
          <p:cNvPicPr>
            <a:picLocks noGrp="1" noChangeAspect="1"/>
          </p:cNvPicPr>
          <p:nvPr>
            <p:ph idx="1"/>
          </p:nvPr>
        </p:nvPicPr>
        <p:blipFill>
          <a:blip r:embed="rId2"/>
          <a:stretch>
            <a:fillRect/>
          </a:stretch>
        </p:blipFill>
        <p:spPr>
          <a:xfrm>
            <a:off x="2291938" y="93337"/>
            <a:ext cx="4928259" cy="6671326"/>
          </a:xfrm>
        </p:spPr>
      </p:pic>
    </p:spTree>
    <p:extLst>
      <p:ext uri="{BB962C8B-B14F-4D97-AF65-F5344CB8AC3E}">
        <p14:creationId xmlns:p14="http://schemas.microsoft.com/office/powerpoint/2010/main" val="261941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sign&#10;&#10;Description automatically generated">
            <a:extLst>
              <a:ext uri="{FF2B5EF4-FFF2-40B4-BE49-F238E27FC236}">
                <a16:creationId xmlns:a16="http://schemas.microsoft.com/office/drawing/2014/main" xmlns="" id="{F13B2C5E-4540-C84D-BE76-6FF1BD72A39E}"/>
              </a:ext>
            </a:extLst>
          </p:cNvPr>
          <p:cNvPicPr>
            <a:picLocks noGrp="1" noChangeAspect="1"/>
          </p:cNvPicPr>
          <p:nvPr>
            <p:ph idx="1"/>
          </p:nvPr>
        </p:nvPicPr>
        <p:blipFill>
          <a:blip r:embed="rId2"/>
          <a:stretch>
            <a:fillRect/>
          </a:stretch>
        </p:blipFill>
        <p:spPr>
          <a:xfrm>
            <a:off x="2573378" y="85700"/>
            <a:ext cx="4741822" cy="6608812"/>
          </a:xfrm>
          <a:prstGeom prst="rect">
            <a:avLst/>
          </a:prstGeom>
        </p:spPr>
      </p:pic>
    </p:spTree>
    <p:extLst>
      <p:ext uri="{BB962C8B-B14F-4D97-AF65-F5344CB8AC3E}">
        <p14:creationId xmlns:p14="http://schemas.microsoft.com/office/powerpoint/2010/main" val="115923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MG_0230.jpeg"/>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68432" r="-68432"/>
          <a:stretch>
            <a:fillRect/>
          </a:stretch>
        </p:blipFill>
        <p:spPr>
          <a:xfrm>
            <a:off x="-1066668" y="274638"/>
            <a:ext cx="10863263" cy="6271723"/>
          </a:xfrm>
        </p:spPr>
      </p:pic>
    </p:spTree>
    <p:extLst>
      <p:ext uri="{BB962C8B-B14F-4D97-AF65-F5344CB8AC3E}">
        <p14:creationId xmlns:p14="http://schemas.microsoft.com/office/powerpoint/2010/main" val="3547883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237</Words>
  <Application>Microsoft Office PowerPoint</Application>
  <PresentationFormat>Экран (4:3)</PresentationFormat>
  <Paragraphs>29</Paragraphs>
  <Slides>23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Office Theme</vt:lpstr>
      <vt:lpstr>  www.ziminbookprojects.ru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www.ziminbookprojects.ru</dc:title>
  <dc:creator>Dmitry Zimin</dc:creator>
  <cp:lastModifiedBy>Пользователь Windows</cp:lastModifiedBy>
  <cp:revision>23</cp:revision>
  <dcterms:created xsi:type="dcterms:W3CDTF">2019-03-05T13:35:52Z</dcterms:created>
  <dcterms:modified xsi:type="dcterms:W3CDTF">2019-03-28T10:56:19Z</dcterms:modified>
</cp:coreProperties>
</file>